
<file path=[Content_Types].xml><?xml version="1.0" encoding="utf-8"?>
<Types xmlns="http://schemas.openxmlformats.org/package/2006/content-types">
  <Default ContentType="image/jpeg" Extension="jpg"/>
  <Default ContentType="application/vnd.openxmlformats-package.relationships+xml" Extension="rels"/>
  <Default ContentType="image/png" Extension="png"/>
  <Default ContentType="application/xml" Extension="xml"/>
  <Default ContentType="image/gif" Extension="gif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6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18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17.xml"/>
  <Override ContentType="application/vnd.openxmlformats-officedocument.presentationml.slide+xml" PartName="/ppt/slides/slide8.xml"/>
  <Override ContentType="application/vnd.openxmlformats-officedocument.presentationml.slide+xml" PartName="/ppt/slides/slide4.xml"/>
  <Override ContentType="application/vnd.openxmlformats-officedocument.presentationml.slide+xml" PartName="/ppt/slides/slide10.xml"/>
  <Override ContentType="application/vnd.openxmlformats-officedocument.presentationml.slide+xml" PartName="/ppt/slides/slide14.xml"/>
  <Override ContentType="application/vnd.openxmlformats-officedocument.presentationml.slide+xml" PartName="/ppt/slides/slide11.xml"/>
  <Override ContentType="application/vnd.openxmlformats-officedocument.presentationml.slide+xml" PartName="/ppt/slides/slide5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21" Type="http://schemas.openxmlformats.org/officeDocument/2006/relationships/slide" Target="slides/slide16.xml"/><Relationship Id="rId2" Type="http://schemas.openxmlformats.org/officeDocument/2006/relationships/presProps" Target="presProps.xml"/><Relationship Id="rId12" Type="http://schemas.openxmlformats.org/officeDocument/2006/relationships/slide" Target="slides/slide7.xml"/><Relationship Id="rId22" Type="http://schemas.openxmlformats.org/officeDocument/2006/relationships/slide" Target="slides/slide17.xml"/><Relationship Id="rId13" Type="http://schemas.openxmlformats.org/officeDocument/2006/relationships/slide" Target="slides/slide8.xml"/><Relationship Id="rId1" Type="http://schemas.openxmlformats.org/officeDocument/2006/relationships/theme" Target="theme/theme1.xml"/><Relationship Id="rId23" Type="http://schemas.openxmlformats.org/officeDocument/2006/relationships/slide" Target="slides/slide18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3" Type="http://schemas.openxmlformats.org/officeDocument/2006/relationships/tableStyles" Target="tableStyles.xml"/><Relationship Id="rId11" Type="http://schemas.openxmlformats.org/officeDocument/2006/relationships/slide" Target="slides/slide6.xml"/><Relationship Id="rId20" Type="http://schemas.openxmlformats.org/officeDocument/2006/relationships/slide" Target="slides/slide15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 flipH="1" rot="10800000">
            <a:off x="0" y="3093234"/>
            <a:ext cx="8458200" cy="7124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x="685800" y="1300757"/>
            <a:ext cx="7772400" cy="16841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3093357"/>
            <a:ext cx="7772400" cy="7124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buClr>
                <a:schemeClr val="lt2"/>
              </a:buClr>
              <a:buNone/>
              <a:defRPr b="1">
                <a:solidFill>
                  <a:schemeClr val="lt2"/>
                </a:solidFill>
              </a:defRPr>
            </a:lvl1pPr>
            <a:lvl2pPr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2pPr>
            <a:lvl3pPr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3pPr>
            <a:lvl4pPr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4pPr>
            <a:lvl5pPr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5pPr>
            <a:lvl6pPr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6pPr>
            <a:lvl7pPr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7pPr>
            <a:lvl8pPr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8pPr>
            <a:lvl9pPr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" name="Shape 13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" name="Shape 17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1460499"/>
            <a:ext cx="4030200" cy="34652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x="4656667" y="1461908"/>
            <a:ext cx="4030200" cy="34652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4406309"/>
            <a:ext cx="8686800" cy="5195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2400">
                <a:solidFill>
                  <a:schemeClr val="lt1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chemeClr val="dk2"/>
              </a:buClr>
              <a:buSzPct val="100000"/>
              <a:defRPr sz="3000">
                <a:solidFill>
                  <a:schemeClr val="dk2"/>
                </a:solidFill>
              </a:defRPr>
            </a:lvl1pPr>
            <a:lvl2pPr>
              <a:spcBef>
                <a:spcPts val="480"/>
              </a:spcBef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2pPr>
            <a:lvl3pPr>
              <a:spcBef>
                <a:spcPts val="480"/>
              </a:spcBef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youtube.com/v/tpigNNTQix8" TargetMode="External"/><Relationship Id="rId5" Type="http://schemas.openxmlformats.org/officeDocument/2006/relationships/image" Target="../media/image01.jpg"/></Relationships>
</file>

<file path=ppt/slides/_rels/slide1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youtube.com/v/PIMWSKydZ-Y" TargetMode="External"/><Relationship Id="rId5" Type="http://schemas.openxmlformats.org/officeDocument/2006/relationships/image" Target="../media/image09.jpg"/></Relationships>
</file>

<file path=ppt/slides/_rels/slide1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3" Type="http://schemas.openxmlformats.org/officeDocument/2006/relationships/hyperlink" Target="http://www.nature.com/news/renewable-energy-wind-power-tests-the-waters-1.15992" TargetMode="External"/></Relationships>
</file>

<file path=ppt/slides/_rels/slide1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youtube.com/v/GU0Cu45cLT4" TargetMode="External"/><Relationship Id="rId5" Type="http://schemas.openxmlformats.org/officeDocument/2006/relationships/image" Target="../media/image05.jpg"/></Relationships>
</file>

<file path=ppt/slides/_rels/slide1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7.png"/></Relationships>
</file>

<file path=ppt/slides/_rels/slide1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Relationship Id="rId3" Type="http://schemas.openxmlformats.org/officeDocument/2006/relationships/image" Target="../media/image10.gif"/></Relationships>
</file>

<file path=ppt/slides/_rels/slide1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8.png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3" Type="http://schemas.openxmlformats.org/officeDocument/2006/relationships/image" Target="../media/image04.png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tube.com/v/IZz4sR5vfeo" TargetMode="External"/><Relationship Id="rId5" Type="http://schemas.openxmlformats.org/officeDocument/2006/relationships/image" Target="../media/image03.jpg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6.gif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00.gif"/><Relationship Id="rId3" Type="http://schemas.openxmlformats.org/officeDocument/2006/relationships/image" Target="../media/image02.png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ctrTitle"/>
          </p:nvPr>
        </p:nvSpPr>
        <p:spPr>
          <a:xfrm>
            <a:off x="685800" y="1300757"/>
            <a:ext cx="7772400" cy="16841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6000">
                <a:latin typeface="Aclonica"/>
                <a:ea typeface="Aclonica"/>
                <a:cs typeface="Aclonica"/>
                <a:sym typeface="Aclonica"/>
              </a:rPr>
              <a:t>“Non-Renewable” Energy</a:t>
            </a:r>
          </a:p>
        </p:txBody>
      </p:sp>
      <p:sp>
        <p:nvSpPr>
          <p:cNvPr id="29" name="Shape 29"/>
          <p:cNvSpPr txBox="1"/>
          <p:nvPr>
            <p:ph idx="1" type="subTitle"/>
          </p:nvPr>
        </p:nvSpPr>
        <p:spPr>
          <a:xfrm>
            <a:off x="685800" y="3093357"/>
            <a:ext cx="7772400" cy="7124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Carme"/>
                <a:ea typeface="Carme"/>
                <a:cs typeface="Carme"/>
                <a:sym typeface="Carme"/>
              </a:rPr>
              <a:t>Unit 8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Aclonica"/>
                <a:ea typeface="Aclonica"/>
                <a:cs typeface="Aclonica"/>
                <a:sym typeface="Aclonica"/>
              </a:rPr>
              <a:t>Renewable (chp. 16)</a:t>
            </a: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>
                <a:latin typeface="Carme"/>
                <a:ea typeface="Carme"/>
                <a:cs typeface="Carme"/>
                <a:sym typeface="Carme"/>
              </a:rPr>
              <a:t>Hint: Think of this as energy that seems like it will never end. 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Aclonica"/>
                <a:ea typeface="Aclonica"/>
                <a:cs typeface="Aclonica"/>
                <a:sym typeface="Aclonica"/>
              </a:rPr>
              <a:t>Engineering Woes</a:t>
            </a:r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 algn="just">
              <a:spcBef>
                <a:spcPts val="0"/>
              </a:spcBef>
              <a:buClr>
                <a:schemeClr val="dk2"/>
              </a:buClr>
              <a:buSzPct val="100000"/>
              <a:buFont typeface="Carme"/>
              <a:buChar char="➢"/>
            </a:pPr>
            <a:r>
              <a:rPr lang="en">
                <a:latin typeface="Carme"/>
                <a:ea typeface="Carme"/>
                <a:cs typeface="Carme"/>
                <a:sym typeface="Carme"/>
              </a:rPr>
              <a:t>Unfamiliar technology (electric cars)</a:t>
            </a:r>
          </a:p>
          <a:p>
            <a:pPr indent="-419100" lvl="0" marL="457200" rtl="0" algn="just">
              <a:spcBef>
                <a:spcPts val="0"/>
              </a:spcBef>
              <a:buClr>
                <a:schemeClr val="dk2"/>
              </a:buClr>
              <a:buSzPct val="100000"/>
              <a:buFont typeface="Carme"/>
              <a:buChar char="➢"/>
            </a:pPr>
            <a:r>
              <a:rPr lang="en">
                <a:latin typeface="Carme"/>
                <a:ea typeface="Carme"/>
                <a:cs typeface="Carme"/>
                <a:sym typeface="Carme"/>
              </a:rPr>
              <a:t>Scaling</a:t>
            </a:r>
          </a:p>
          <a:p>
            <a:pPr indent="-419100" lvl="0" marL="457200" rtl="0" algn="just">
              <a:spcBef>
                <a:spcPts val="0"/>
              </a:spcBef>
              <a:buClr>
                <a:schemeClr val="dk2"/>
              </a:buClr>
              <a:buSzPct val="100000"/>
              <a:buFont typeface="Carme"/>
              <a:buChar char="➢"/>
            </a:pPr>
            <a:r>
              <a:rPr lang="en">
                <a:latin typeface="Carme"/>
                <a:ea typeface="Carme"/>
                <a:cs typeface="Carme"/>
                <a:sym typeface="Carme"/>
              </a:rPr>
              <a:t>Costs</a:t>
            </a:r>
          </a:p>
          <a:p>
            <a:pPr indent="-419100" lvl="0" marL="457200" rtl="0" algn="just">
              <a:spcBef>
                <a:spcPts val="0"/>
              </a:spcBef>
              <a:buClr>
                <a:schemeClr val="dk2"/>
              </a:buClr>
              <a:buSzPct val="100000"/>
              <a:buFont typeface="Carme"/>
              <a:buChar char="➢"/>
            </a:pPr>
            <a:r>
              <a:rPr lang="en">
                <a:latin typeface="Carme"/>
                <a:ea typeface="Carme"/>
                <a:cs typeface="Carme"/>
                <a:sym typeface="Carme"/>
              </a:rPr>
              <a:t>Knowledge (for consumers)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Aclonica"/>
                <a:ea typeface="Aclonica"/>
                <a:cs typeface="Aclonica"/>
                <a:sym typeface="Aclonica"/>
              </a:rPr>
              <a:t>Hydropower</a:t>
            </a: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" name="Shape 101">
            <a:hlinkClick r:id="rId4"/>
          </p:cNvPr>
          <p:cNvSpPr/>
          <p:nvPr/>
        </p:nvSpPr>
        <p:spPr>
          <a:xfrm>
            <a:off x="2090100" y="1460500"/>
            <a:ext cx="4572000" cy="3429000"/>
          </a:xfrm>
          <a:prstGeom prst="rect">
            <a:avLst/>
          </a:prstGeom>
          <a:blipFill>
            <a:blip r:embed="rId5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Aclonica"/>
                <a:ea typeface="Aclonica"/>
                <a:cs typeface="Aclonica"/>
                <a:sym typeface="Aclonica"/>
              </a:rPr>
              <a:t>Solar energy</a:t>
            </a:r>
          </a:p>
        </p:txBody>
      </p:sp>
      <p:sp>
        <p:nvSpPr>
          <p:cNvPr id="107" name="Shape 107">
            <a:hlinkClick r:id="rId4"/>
          </p:cNvPr>
          <p:cNvSpPr/>
          <p:nvPr/>
        </p:nvSpPr>
        <p:spPr>
          <a:xfrm>
            <a:off x="2286000" y="1478650"/>
            <a:ext cx="4572000" cy="3429000"/>
          </a:xfrm>
          <a:prstGeom prst="rect">
            <a:avLst/>
          </a:prstGeom>
          <a:blipFill>
            <a:blip r:embed="rId5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Aclonica"/>
                <a:ea typeface="Aclonica"/>
                <a:cs typeface="Aclonica"/>
                <a:sym typeface="Aclonica"/>
              </a:rPr>
              <a:t>Wind Power</a:t>
            </a: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rtl="0" algn="ctr">
              <a:spcBef>
                <a:spcPts val="0"/>
              </a:spcBef>
              <a:buNone/>
            </a:pPr>
            <a:r>
              <a:rPr lang="en" sz="2400">
                <a:latin typeface="Carme"/>
                <a:ea typeface="Carme"/>
                <a:cs typeface="Carme"/>
                <a:sym typeface="Carme"/>
              </a:rPr>
              <a:t>Wind power </a:t>
            </a:r>
            <a:r>
              <a:rPr lang="en" sz="2400" u="sng">
                <a:solidFill>
                  <a:schemeClr val="hlink"/>
                </a:solidFill>
                <a:latin typeface="Carme"/>
                <a:ea typeface="Carme"/>
                <a:cs typeface="Carme"/>
                <a:sym typeface="Carme"/>
                <a:hlinkClick r:id="rId3"/>
              </a:rPr>
              <a:t>isn’t just for the plains</a:t>
            </a:r>
            <a:r>
              <a:rPr lang="en" sz="2400">
                <a:latin typeface="Carme"/>
                <a:ea typeface="Carme"/>
                <a:cs typeface="Carme"/>
                <a:sym typeface="Carme"/>
              </a:rPr>
              <a:t>.</a:t>
            </a:r>
            <a:r>
              <a:rPr lang="en"/>
              <a:t> 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Aclonica"/>
                <a:ea typeface="Aclonica"/>
                <a:cs typeface="Aclonica"/>
                <a:sym typeface="Aclonica"/>
              </a:rPr>
              <a:t>Bioenergy</a:t>
            </a:r>
          </a:p>
        </p:txBody>
      </p:sp>
      <p:sp>
        <p:nvSpPr>
          <p:cNvPr id="119" name="Shape 119">
            <a:hlinkClick r:id="rId4"/>
          </p:cNvPr>
          <p:cNvSpPr/>
          <p:nvPr/>
        </p:nvSpPr>
        <p:spPr>
          <a:xfrm>
            <a:off x="2286000" y="1478650"/>
            <a:ext cx="4572000" cy="3429000"/>
          </a:xfrm>
          <a:prstGeom prst="rect">
            <a:avLst/>
          </a:prstGeom>
          <a:blipFill>
            <a:blip r:embed="rId5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Aclonica"/>
                <a:ea typeface="Aclonica"/>
                <a:cs typeface="Aclonica"/>
                <a:sym typeface="Aclonica"/>
              </a:rPr>
              <a:t>Tapping the earth</a:t>
            </a:r>
          </a:p>
        </p:txBody>
      </p:sp>
      <p:pic>
        <p:nvPicPr>
          <p:cNvPr id="125" name="Shape 1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09725" y="1347475"/>
            <a:ext cx="4708832" cy="3300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Aclonica"/>
                <a:ea typeface="Aclonica"/>
                <a:cs typeface="Aclonica"/>
                <a:sym typeface="Aclonica"/>
              </a:rPr>
              <a:t>Riding Waves</a:t>
            </a:r>
          </a:p>
        </p:txBody>
      </p:sp>
      <p:pic>
        <p:nvPicPr>
          <p:cNvPr id="131" name="Shape 1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99975" y="1604950"/>
            <a:ext cx="2381250" cy="193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Shape 1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59812" y="1897537"/>
            <a:ext cx="3133725" cy="279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600">
                <a:solidFill>
                  <a:srgbClr val="980000"/>
                </a:solidFill>
                <a:latin typeface="Aclonica"/>
                <a:ea typeface="Aclonica"/>
                <a:cs typeface="Aclonica"/>
                <a:sym typeface="Aclonica"/>
              </a:rPr>
              <a:t>Conserving &amp; Connecting</a:t>
            </a:r>
          </a:p>
        </p:txBody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en">
                <a:solidFill>
                  <a:srgbClr val="980000"/>
                </a:solidFill>
                <a:latin typeface="Carme"/>
                <a:ea typeface="Carme"/>
                <a:cs typeface="Carme"/>
                <a:sym typeface="Carme"/>
              </a:rPr>
              <a:t>Think deeply and practically about your future in law enforcement. Which of these renewable energies can be used now? In the short view of the future? Long term? Never?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Aclonica"/>
                <a:ea typeface="Aclonica"/>
                <a:cs typeface="Aclonica"/>
                <a:sym typeface="Aclonica"/>
              </a:rPr>
              <a:t>First a few notes...</a:t>
            </a:r>
          </a:p>
        </p:txBody>
      </p:sp>
      <p:sp>
        <p:nvSpPr>
          <p:cNvPr id="35" name="Shape 35"/>
          <p:cNvSpPr txBox="1"/>
          <p:nvPr/>
        </p:nvSpPr>
        <p:spPr>
          <a:xfrm>
            <a:off x="577825" y="1941825"/>
            <a:ext cx="72747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Carme"/>
              <a:buChar char="●"/>
            </a:pPr>
            <a:r>
              <a:rPr lang="en" sz="2400">
                <a:latin typeface="Carme"/>
                <a:ea typeface="Carme"/>
                <a:cs typeface="Carme"/>
                <a:sym typeface="Carme"/>
              </a:rPr>
              <a:t>The reality is not as simple as the book makes it.</a:t>
            </a:r>
          </a:p>
          <a:p>
            <a:pPr indent="-3810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Carme"/>
              <a:buChar char="●"/>
            </a:pPr>
            <a:r>
              <a:rPr lang="en" sz="2400">
                <a:latin typeface="Carme"/>
                <a:ea typeface="Carme"/>
                <a:cs typeface="Carme"/>
                <a:sym typeface="Carme"/>
              </a:rPr>
              <a:t>The “renewable-ness” is tied in with the efficiency of the engineering.</a:t>
            </a:r>
          </a:p>
          <a:p>
            <a:pPr indent="-381000" lvl="0" marL="457200">
              <a:spcBef>
                <a:spcPts val="0"/>
              </a:spcBef>
              <a:buClr>
                <a:srgbClr val="000000"/>
              </a:buClr>
              <a:buSzPct val="100000"/>
              <a:buFont typeface="Carme"/>
              <a:buChar char="●"/>
            </a:pPr>
            <a:r>
              <a:rPr lang="en" sz="2400">
                <a:latin typeface="Carme"/>
                <a:ea typeface="Carme"/>
                <a:cs typeface="Carme"/>
                <a:sym typeface="Carme"/>
              </a:rPr>
              <a:t> Recycling IS possible (and they are working out the details)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Production to consumption</a:t>
            </a:r>
          </a:p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lphaUcPeriod" startAt="16"/>
            </a:pPr>
            <a:r>
              <a:rPr lang="en"/>
              <a:t>454, figure 15.4 (coal)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Nuclear: </a:t>
            </a:r>
          </a:p>
        </p:txBody>
      </p:sp>
      <p:pic>
        <p:nvPicPr>
          <p:cNvPr id="42" name="Shape 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42275" y="2393925"/>
            <a:ext cx="4000500" cy="2647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Aclonica"/>
                <a:ea typeface="Aclonica"/>
                <a:cs typeface="Aclonica"/>
                <a:sym typeface="Aclonica"/>
              </a:rPr>
              <a:t>Vocab</a:t>
            </a:r>
          </a:p>
        </p:txBody>
      </p:sp>
      <p:pic>
        <p:nvPicPr>
          <p:cNvPr id="48" name="Shape 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82525" y="1389250"/>
            <a:ext cx="5749099" cy="359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Aclonica"/>
                <a:ea typeface="Aclonica"/>
                <a:cs typeface="Aclonica"/>
                <a:sym typeface="Aclonica"/>
              </a:rPr>
              <a:t>The Grid</a:t>
            </a:r>
          </a:p>
        </p:txBody>
      </p:sp>
      <p:sp>
        <p:nvSpPr>
          <p:cNvPr id="54" name="Shape 54">
            <a:hlinkClick r:id="rId4"/>
          </p:cNvPr>
          <p:cNvSpPr/>
          <p:nvPr/>
        </p:nvSpPr>
        <p:spPr>
          <a:xfrm>
            <a:off x="3795933" y="1475350"/>
            <a:ext cx="4890866" cy="3668149"/>
          </a:xfrm>
          <a:prstGeom prst="rect">
            <a:avLst/>
          </a:prstGeom>
          <a:blipFill>
            <a:blip r:embed="rId5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55" name="Shape 55"/>
          <p:cNvSpPr txBox="1"/>
          <p:nvPr/>
        </p:nvSpPr>
        <p:spPr>
          <a:xfrm>
            <a:off x="85250" y="1648200"/>
            <a:ext cx="3657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Carme"/>
                <a:ea typeface="Carme"/>
                <a:cs typeface="Carme"/>
                <a:sym typeface="Carme"/>
              </a:rPr>
              <a:t>While there is coal in Indiana, we don’t get ours here. </a:t>
            </a:r>
          </a:p>
        </p:txBody>
      </p:sp>
      <p:sp>
        <p:nvSpPr>
          <p:cNvPr id="56" name="Shape 56"/>
          <p:cNvSpPr txBox="1"/>
          <p:nvPr/>
        </p:nvSpPr>
        <p:spPr>
          <a:xfrm>
            <a:off x="0" y="2406125"/>
            <a:ext cx="3657600" cy="10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 algn="just">
              <a:spcBef>
                <a:spcPts val="0"/>
              </a:spcBef>
              <a:buNone/>
            </a:pPr>
            <a:r>
              <a:rPr lang="en">
                <a:latin typeface="Carme"/>
                <a:ea typeface="Carme"/>
                <a:cs typeface="Carme"/>
                <a:sym typeface="Carme"/>
              </a:rPr>
              <a:t>Instead, coal is delivered where ever it is </a:t>
            </a:r>
          </a:p>
          <a:p>
            <a:pPr algn="just">
              <a:spcBef>
                <a:spcPts val="0"/>
              </a:spcBef>
              <a:buNone/>
            </a:pPr>
            <a:r>
              <a:rPr lang="en">
                <a:latin typeface="Carme"/>
                <a:ea typeface="Carme"/>
                <a:cs typeface="Carme"/>
                <a:sym typeface="Carme"/>
              </a:rPr>
              <a:t>dug up from to a central “exchange”, which redistributes it as needed for a cost. 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980000"/>
                </a:solidFill>
                <a:latin typeface="Aclonica"/>
                <a:ea typeface="Aclonica"/>
                <a:cs typeface="Aclonica"/>
                <a:sym typeface="Aclonica"/>
              </a:rPr>
              <a:t>Think and connect	</a:t>
            </a:r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980000"/>
                </a:solidFill>
                <a:latin typeface="Carme"/>
                <a:ea typeface="Carme"/>
                <a:cs typeface="Carme"/>
                <a:sym typeface="Carme"/>
              </a:rPr>
              <a:t>The connection between the grid and law enforcement isn’t immediately obvious, but give it some thought (in groups) and find the connection.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Aclonica"/>
                <a:ea typeface="Aclonica"/>
                <a:cs typeface="Aclonica"/>
                <a:sym typeface="Aclonica"/>
              </a:rPr>
              <a:t>Oil &amp; Gas</a:t>
            </a:r>
          </a:p>
        </p:txBody>
      </p:sp>
      <p:pic>
        <p:nvPicPr>
          <p:cNvPr id="68" name="Shape 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19075" y="1411150"/>
            <a:ext cx="4956575" cy="35146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Aclonica"/>
                <a:ea typeface="Aclonica"/>
                <a:cs typeface="Aclonica"/>
                <a:sym typeface="Aclonica"/>
              </a:rPr>
              <a:t>Fracking (not that evil)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75" name="Shape 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9600" y="1460500"/>
            <a:ext cx="4028600" cy="3356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Shape 7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29200" y="1757262"/>
            <a:ext cx="4391300" cy="26738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Aclonica"/>
                <a:ea typeface="Aclonica"/>
                <a:cs typeface="Aclonica"/>
                <a:sym typeface="Aclonica"/>
              </a:rPr>
              <a:t>Nuclear </a:t>
            </a:r>
          </a:p>
        </p:txBody>
      </p:sp>
      <p:pic>
        <p:nvPicPr>
          <p:cNvPr id="82" name="Shape 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85400" y="1495800"/>
            <a:ext cx="5357375" cy="3546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modern">
  <a:themeElements>
    <a:clrScheme name="Custom 348">
      <a:dk1>
        <a:srgbClr val="000000"/>
      </a:dk1>
      <a:lt1>
        <a:srgbClr val="FFFFFF"/>
      </a:lt1>
      <a:dk2>
        <a:srgbClr val="191919"/>
      </a:dk2>
      <a:lt2>
        <a:srgbClr val="CCCCCC"/>
      </a:lt2>
      <a:accent1>
        <a:srgbClr val="7E5554"/>
      </a:accent1>
      <a:accent2>
        <a:srgbClr val="910A10"/>
      </a:accent2>
      <a:accent3>
        <a:srgbClr val="84294D"/>
      </a:accent3>
      <a:accent4>
        <a:srgbClr val="DA823B"/>
      </a:accent4>
      <a:accent5>
        <a:srgbClr val="625D3C"/>
      </a:accent5>
      <a:accent6>
        <a:srgbClr val="00384A"/>
      </a:accent6>
      <a:hlink>
        <a:srgbClr val="227A78"/>
      </a:hlink>
      <a:folHlink>
        <a:srgbClr val="39474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