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22" Type="http://schemas.openxmlformats.org/officeDocument/2006/relationships/slide" Target="slides/slide1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23" Type="http://schemas.openxmlformats.org/officeDocument/2006/relationships/slide" Target="slides/slide18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flipH="1" rot="10800000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be.com/v/tpigNNTQix8" TargetMode="External"/><Relationship Id="rId5" Type="http://schemas.openxmlformats.org/officeDocument/2006/relationships/image" Target="../media/image01.jp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be.com/v/PIMWSKydZ-Y" TargetMode="External"/><Relationship Id="rId5" Type="http://schemas.openxmlformats.org/officeDocument/2006/relationships/image" Target="../media/image09.jp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www.nature.com/news/renewable-energy-wind-power-tests-the-waters-1.15992" TargetMode="Externa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be.com/v/GU0Cu45cLT4" TargetMode="External"/><Relationship Id="rId5" Type="http://schemas.openxmlformats.org/officeDocument/2006/relationships/image" Target="../media/image05.jp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png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Relationship Id="rId3" Type="http://schemas.openxmlformats.org/officeDocument/2006/relationships/image" Target="../media/image10.gif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tube.com/v/IZz4sR5vfeo" TargetMode="External"/><Relationship Id="rId5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gif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0.gif"/><Relationship Id="rId3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latin typeface="Aclonica"/>
                <a:ea typeface="Aclonica"/>
                <a:cs typeface="Aclonica"/>
                <a:sym typeface="Aclonica"/>
              </a:rPr>
              <a:t>“Non-Renewable” Energy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rme"/>
                <a:ea typeface="Carme"/>
                <a:cs typeface="Carme"/>
                <a:sym typeface="Carme"/>
              </a:rPr>
              <a:t>Unit 8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Renewable (chp. 16)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Carme"/>
                <a:ea typeface="Carme"/>
                <a:cs typeface="Carme"/>
                <a:sym typeface="Carme"/>
              </a:rPr>
              <a:t>Hint: Think of this as energy that seems like it will never end.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Engineering Woes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 algn="just">
              <a:spcBef>
                <a:spcPts val="0"/>
              </a:spcBef>
              <a:buClr>
                <a:schemeClr val="dk2"/>
              </a:buClr>
              <a:buSzPct val="100000"/>
              <a:buFont typeface="Carme"/>
              <a:buChar char="➢"/>
            </a:pPr>
            <a:r>
              <a:rPr lang="en">
                <a:latin typeface="Carme"/>
                <a:ea typeface="Carme"/>
                <a:cs typeface="Carme"/>
                <a:sym typeface="Carme"/>
              </a:rPr>
              <a:t>Unfamiliar technology (electric cars)</a:t>
            </a:r>
          </a:p>
          <a:p>
            <a:pPr indent="-419100" lvl="0" marL="457200" rtl="0" algn="just">
              <a:spcBef>
                <a:spcPts val="0"/>
              </a:spcBef>
              <a:buClr>
                <a:schemeClr val="dk2"/>
              </a:buClr>
              <a:buSzPct val="100000"/>
              <a:buFont typeface="Carme"/>
              <a:buChar char="➢"/>
            </a:pPr>
            <a:r>
              <a:rPr lang="en">
                <a:latin typeface="Carme"/>
                <a:ea typeface="Carme"/>
                <a:cs typeface="Carme"/>
                <a:sym typeface="Carme"/>
              </a:rPr>
              <a:t>Scaling</a:t>
            </a:r>
          </a:p>
          <a:p>
            <a:pPr indent="-419100" lvl="0" marL="457200" rtl="0" algn="just">
              <a:spcBef>
                <a:spcPts val="0"/>
              </a:spcBef>
              <a:buClr>
                <a:schemeClr val="dk2"/>
              </a:buClr>
              <a:buSzPct val="100000"/>
              <a:buFont typeface="Carme"/>
              <a:buChar char="➢"/>
            </a:pPr>
            <a:r>
              <a:rPr lang="en">
                <a:latin typeface="Carme"/>
                <a:ea typeface="Carme"/>
                <a:cs typeface="Carme"/>
                <a:sym typeface="Carme"/>
              </a:rPr>
              <a:t>Costs</a:t>
            </a:r>
          </a:p>
          <a:p>
            <a:pPr indent="-419100" lvl="0" marL="457200" rtl="0" algn="just">
              <a:spcBef>
                <a:spcPts val="0"/>
              </a:spcBef>
              <a:buClr>
                <a:schemeClr val="dk2"/>
              </a:buClr>
              <a:buSzPct val="100000"/>
              <a:buFont typeface="Carme"/>
              <a:buChar char="➢"/>
            </a:pPr>
            <a:r>
              <a:rPr lang="en">
                <a:latin typeface="Carme"/>
                <a:ea typeface="Carme"/>
                <a:cs typeface="Carme"/>
                <a:sym typeface="Carme"/>
              </a:rPr>
              <a:t>Knowledge (for consumers)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Hydropower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>
            <a:hlinkClick r:id="rId4"/>
          </p:cNvPr>
          <p:cNvSpPr/>
          <p:nvPr/>
        </p:nvSpPr>
        <p:spPr>
          <a:xfrm>
            <a:off x="2090100" y="1460500"/>
            <a:ext cx="4572000" cy="34290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Solar energy</a:t>
            </a:r>
          </a:p>
        </p:txBody>
      </p:sp>
      <p:sp>
        <p:nvSpPr>
          <p:cNvPr id="107" name="Shape 107">
            <a:hlinkClick r:id="rId4"/>
          </p:cNvPr>
          <p:cNvSpPr/>
          <p:nvPr/>
        </p:nvSpPr>
        <p:spPr>
          <a:xfrm>
            <a:off x="2286000" y="1478650"/>
            <a:ext cx="4572000" cy="34290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Wind Power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2400">
                <a:latin typeface="Carme"/>
                <a:ea typeface="Carme"/>
                <a:cs typeface="Carme"/>
                <a:sym typeface="Carme"/>
              </a:rPr>
              <a:t>Wind power </a:t>
            </a:r>
            <a:r>
              <a:rPr lang="en" sz="2400" u="sng">
                <a:solidFill>
                  <a:schemeClr val="hlink"/>
                </a:solidFill>
                <a:latin typeface="Carme"/>
                <a:ea typeface="Carme"/>
                <a:cs typeface="Carme"/>
                <a:sym typeface="Carme"/>
                <a:hlinkClick r:id="rId3"/>
              </a:rPr>
              <a:t>isn’t just for the plains</a:t>
            </a:r>
            <a:r>
              <a:rPr lang="en" sz="2400">
                <a:latin typeface="Carme"/>
                <a:ea typeface="Carme"/>
                <a:cs typeface="Carme"/>
                <a:sym typeface="Carme"/>
              </a:rPr>
              <a:t>.</a:t>
            </a: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Bioenergy</a:t>
            </a:r>
          </a:p>
        </p:txBody>
      </p:sp>
      <p:sp>
        <p:nvSpPr>
          <p:cNvPr id="119" name="Shape 119">
            <a:hlinkClick r:id="rId4"/>
          </p:cNvPr>
          <p:cNvSpPr/>
          <p:nvPr/>
        </p:nvSpPr>
        <p:spPr>
          <a:xfrm>
            <a:off x="2286000" y="1478650"/>
            <a:ext cx="4572000" cy="34290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Tapping the earth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9725" y="1347475"/>
            <a:ext cx="4708832" cy="3300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Riding Waves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9975" y="1604950"/>
            <a:ext cx="2381250" cy="193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9812" y="1897537"/>
            <a:ext cx="3133725" cy="279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  <a:latin typeface="Aclonica"/>
                <a:ea typeface="Aclonica"/>
                <a:cs typeface="Aclonica"/>
                <a:sym typeface="Aclonica"/>
              </a:rPr>
              <a:t>Conserving &amp; Connecting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  <a:latin typeface="Carme"/>
                <a:ea typeface="Carme"/>
                <a:cs typeface="Carme"/>
                <a:sym typeface="Carme"/>
              </a:rPr>
              <a:t>Think deeply and practically about your future in law enforcement. Which of these renewable energies can be used now? In the short view of the future? Long term? Never?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First a few notes...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577825" y="1941825"/>
            <a:ext cx="72747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Carme"/>
              <a:buChar char="●"/>
            </a:pPr>
            <a:r>
              <a:rPr lang="en" sz="2400">
                <a:latin typeface="Carme"/>
                <a:ea typeface="Carme"/>
                <a:cs typeface="Carme"/>
                <a:sym typeface="Carme"/>
              </a:rPr>
              <a:t>The reality is not as simple as the book makes it.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Carme"/>
              <a:buChar char="●"/>
            </a:pPr>
            <a:r>
              <a:rPr lang="en" sz="2400">
                <a:latin typeface="Carme"/>
                <a:ea typeface="Carme"/>
                <a:cs typeface="Carme"/>
                <a:sym typeface="Carme"/>
              </a:rPr>
              <a:t>The “renewable-ness” is tied in with the efficiency of the engineering.</a:t>
            </a:r>
          </a:p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  <a:buFont typeface="Carme"/>
              <a:buChar char="●"/>
            </a:pPr>
            <a:r>
              <a:rPr lang="en" sz="2400">
                <a:latin typeface="Carme"/>
                <a:ea typeface="Carme"/>
                <a:cs typeface="Carme"/>
                <a:sym typeface="Carme"/>
              </a:rPr>
              <a:t> Recycling IS possible (and they are working out the details)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Production to consumption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eriod" startAt="16"/>
            </a:pPr>
            <a:r>
              <a:rPr lang="en"/>
              <a:t>454, figure 15.4 (coal)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Nuclear: 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2275" y="2393925"/>
            <a:ext cx="4000500" cy="26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Vocab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2525" y="1389250"/>
            <a:ext cx="5749099" cy="359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The Grid</a:t>
            </a:r>
          </a:p>
        </p:txBody>
      </p:sp>
      <p:sp>
        <p:nvSpPr>
          <p:cNvPr id="54" name="Shape 54">
            <a:hlinkClick r:id="rId4"/>
          </p:cNvPr>
          <p:cNvSpPr/>
          <p:nvPr/>
        </p:nvSpPr>
        <p:spPr>
          <a:xfrm>
            <a:off x="3795933" y="1475350"/>
            <a:ext cx="4890866" cy="3668149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55" name="Shape 55"/>
          <p:cNvSpPr txBox="1"/>
          <p:nvPr/>
        </p:nvSpPr>
        <p:spPr>
          <a:xfrm>
            <a:off x="85250" y="164820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rme"/>
                <a:ea typeface="Carme"/>
                <a:cs typeface="Carme"/>
                <a:sym typeface="Carme"/>
              </a:rPr>
              <a:t>While there is coal in Indiana, we don’t get ours here. 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0" y="2406125"/>
            <a:ext cx="3657600" cy="10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just">
              <a:spcBef>
                <a:spcPts val="0"/>
              </a:spcBef>
              <a:buNone/>
            </a:pPr>
            <a:r>
              <a:rPr lang="en">
                <a:latin typeface="Carme"/>
                <a:ea typeface="Carme"/>
                <a:cs typeface="Carme"/>
                <a:sym typeface="Carme"/>
              </a:rPr>
              <a:t>Instead, coal is delivered where ever it is </a:t>
            </a:r>
          </a:p>
          <a:p>
            <a:pPr algn="just">
              <a:spcBef>
                <a:spcPts val="0"/>
              </a:spcBef>
              <a:buNone/>
            </a:pPr>
            <a:r>
              <a:rPr lang="en">
                <a:latin typeface="Carme"/>
                <a:ea typeface="Carme"/>
                <a:cs typeface="Carme"/>
                <a:sym typeface="Carme"/>
              </a:rPr>
              <a:t>dug up from to a central “exchange”, which redistributes it as needed for a cost.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  <a:latin typeface="Aclonica"/>
                <a:ea typeface="Aclonica"/>
                <a:cs typeface="Aclonica"/>
                <a:sym typeface="Aclonica"/>
              </a:rPr>
              <a:t>Think and connect	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  <a:latin typeface="Carme"/>
                <a:ea typeface="Carme"/>
                <a:cs typeface="Carme"/>
                <a:sym typeface="Carme"/>
              </a:rPr>
              <a:t>The connection between the grid and law enforcement isn’t immediately obvious, but give it some thought (in groups) and find the connection.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Oil &amp; Gas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9075" y="1411150"/>
            <a:ext cx="4956575" cy="3514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Fracking (not that evil)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600" y="1460500"/>
            <a:ext cx="4028600" cy="3356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29200" y="1757262"/>
            <a:ext cx="4391300" cy="26738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clonica"/>
                <a:ea typeface="Aclonica"/>
                <a:cs typeface="Aclonica"/>
                <a:sym typeface="Aclonica"/>
              </a:rPr>
              <a:t>Nuclear 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5400" y="1495800"/>
            <a:ext cx="5357375" cy="354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